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otham" charset="1" panose="00000000000000000000"/>
      <p:regular r:id="rId14"/>
    </p:embeddedFont>
    <p:embeddedFont>
      <p:font typeface="Gotham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B4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09023">
            <a:off x="-6500105" y="4756632"/>
            <a:ext cx="10694077" cy="10667342"/>
          </a:xfrm>
          <a:custGeom>
            <a:avLst/>
            <a:gdLst/>
            <a:ahLst/>
            <a:cxnLst/>
            <a:rect r="r" b="b" t="t" l="l"/>
            <a:pathLst>
              <a:path h="10667342" w="10694077">
                <a:moveTo>
                  <a:pt x="0" y="0"/>
                </a:moveTo>
                <a:lnTo>
                  <a:pt x="10694077" y="0"/>
                </a:lnTo>
                <a:lnTo>
                  <a:pt x="10694077" y="10667342"/>
                </a:lnTo>
                <a:lnTo>
                  <a:pt x="0" y="1066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5838" y="-3561145"/>
            <a:ext cx="10694077" cy="10667342"/>
          </a:xfrm>
          <a:custGeom>
            <a:avLst/>
            <a:gdLst/>
            <a:ahLst/>
            <a:cxnLst/>
            <a:rect r="r" b="b" t="t" l="l"/>
            <a:pathLst>
              <a:path h="10667342" w="10694077">
                <a:moveTo>
                  <a:pt x="0" y="0"/>
                </a:moveTo>
                <a:lnTo>
                  <a:pt x="10694076" y="0"/>
                </a:lnTo>
                <a:lnTo>
                  <a:pt x="10694076" y="10667342"/>
                </a:lnTo>
                <a:lnTo>
                  <a:pt x="0" y="1066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38544" y="5983568"/>
            <a:ext cx="9610913" cy="1122629"/>
            <a:chOff x="0" y="0"/>
            <a:chExt cx="2531269" cy="295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1269" cy="295672"/>
            </a:xfrm>
            <a:custGeom>
              <a:avLst/>
              <a:gdLst/>
              <a:ahLst/>
              <a:cxnLst/>
              <a:rect r="r" b="b" t="t" l="l"/>
              <a:pathLst>
                <a:path h="295672" w="2531269">
                  <a:moveTo>
                    <a:pt x="41082" y="0"/>
                  </a:moveTo>
                  <a:lnTo>
                    <a:pt x="2490187" y="0"/>
                  </a:lnTo>
                  <a:cubicBezTo>
                    <a:pt x="2501083" y="0"/>
                    <a:pt x="2511532" y="4328"/>
                    <a:pt x="2519237" y="12033"/>
                  </a:cubicBezTo>
                  <a:cubicBezTo>
                    <a:pt x="2526941" y="19737"/>
                    <a:pt x="2531269" y="30187"/>
                    <a:pt x="2531269" y="41082"/>
                  </a:cubicBezTo>
                  <a:lnTo>
                    <a:pt x="2531269" y="254589"/>
                  </a:lnTo>
                  <a:cubicBezTo>
                    <a:pt x="2531269" y="277279"/>
                    <a:pt x="2512876" y="295672"/>
                    <a:pt x="2490187" y="295672"/>
                  </a:cubicBezTo>
                  <a:lnTo>
                    <a:pt x="41082" y="295672"/>
                  </a:lnTo>
                  <a:cubicBezTo>
                    <a:pt x="18393" y="295672"/>
                    <a:pt x="0" y="277279"/>
                    <a:pt x="0" y="254589"/>
                  </a:cubicBezTo>
                  <a:lnTo>
                    <a:pt x="0" y="41082"/>
                  </a:lnTo>
                  <a:cubicBezTo>
                    <a:pt x="0" y="18393"/>
                    <a:pt x="18393" y="0"/>
                    <a:pt x="410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531269" cy="362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55">
                  <a:solidFill>
                    <a:srgbClr val="8DB47C"/>
                  </a:solidFill>
                  <a:latin typeface="Gotham"/>
                  <a:ea typeface="Gotham"/>
                  <a:cs typeface="Gotham"/>
                  <a:sym typeface="Gotham"/>
                </a:rPr>
                <a:t>UNA HERRAMIENTA PARA LA GESTIÓN DE RECURSOS HÍDRICOS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26039" y="3195254"/>
            <a:ext cx="13835921" cy="164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9"/>
              </a:lnSpc>
            </a:pPr>
            <a:r>
              <a:rPr lang="en-US" b="true" sz="12018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GREEN SENSE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08680" y="7803519"/>
            <a:ext cx="1470640" cy="935862"/>
          </a:xfrm>
          <a:custGeom>
            <a:avLst/>
            <a:gdLst/>
            <a:ahLst/>
            <a:cxnLst/>
            <a:rect r="r" b="b" t="t" l="l"/>
            <a:pathLst>
              <a:path h="935862" w="1470640">
                <a:moveTo>
                  <a:pt x="0" y="0"/>
                </a:moveTo>
                <a:lnTo>
                  <a:pt x="1470640" y="0"/>
                </a:lnTo>
                <a:lnTo>
                  <a:pt x="1470640" y="935862"/>
                </a:lnTo>
                <a:lnTo>
                  <a:pt x="0" y="935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16778" y="8814788"/>
            <a:ext cx="6054443" cy="90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</a:pPr>
            <a:r>
              <a:rPr lang="en-US" sz="2620">
                <a:solidFill>
                  <a:srgbClr val="F8F5E7"/>
                </a:solidFill>
                <a:latin typeface="Gotham"/>
                <a:ea typeface="Gotham"/>
                <a:cs typeface="Gotham"/>
                <a:sym typeface="Gotham"/>
              </a:rPr>
              <a:t>Rafael Payan</a:t>
            </a:r>
          </a:p>
          <a:p>
            <a:pPr algn="ctr">
              <a:lnSpc>
                <a:spcPts val="3668"/>
              </a:lnSpc>
            </a:pPr>
            <a:r>
              <a:rPr lang="en-US" sz="2620">
                <a:solidFill>
                  <a:srgbClr val="F8F5E7"/>
                </a:solidFill>
                <a:latin typeface="Gotham"/>
                <a:ea typeface="Gotham"/>
                <a:cs typeface="Gotham"/>
                <a:sym typeface="Gotham"/>
              </a:rPr>
              <a:t>Nestor Quiñonez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53180" cy="10287000"/>
            <a:chOff x="0" y="0"/>
            <a:chExt cx="104116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116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41167">
                  <a:moveTo>
                    <a:pt x="0" y="0"/>
                  </a:moveTo>
                  <a:lnTo>
                    <a:pt x="1041167" y="0"/>
                  </a:lnTo>
                  <a:lnTo>
                    <a:pt x="10411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5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1041167" cy="267123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189911">
            <a:off x="-4376726" y="-4896842"/>
            <a:ext cx="7124905" cy="9793684"/>
          </a:xfrm>
          <a:custGeom>
            <a:avLst/>
            <a:gdLst/>
            <a:ahLst/>
            <a:cxnLst/>
            <a:rect r="r" b="b" t="t" l="l"/>
            <a:pathLst>
              <a:path h="9793684" w="7124905">
                <a:moveTo>
                  <a:pt x="0" y="0"/>
                </a:moveTo>
                <a:lnTo>
                  <a:pt x="7124906" y="0"/>
                </a:lnTo>
                <a:lnTo>
                  <a:pt x="7124906" y="9793684"/>
                </a:lnTo>
                <a:lnTo>
                  <a:pt x="0" y="9793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57791" y="1066015"/>
            <a:ext cx="10580951" cy="92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</a:pPr>
            <a:r>
              <a:rPr lang="en-US" sz="6733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¿QUÉ ESTÁ PASANDO?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7791" y="2334195"/>
            <a:ext cx="10251378" cy="387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1"/>
              </a:lnSpc>
              <a:spcBef>
                <a:spcPct val="0"/>
              </a:spcBef>
            </a:pPr>
            <a:r>
              <a:rPr lang="en-US" sz="3533" strike="noStrike" u="none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La sequía es un problema grave en México, con un impacto significativo en la agricultura y la economía. La falta de un sistema de alerta temprana eficiente agrava esta situación. Sinaloa, uno de los principales estados agrícolas de México, enfrenta desde hace varios años una grave crisis hídrica.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766015" y="6204211"/>
            <a:ext cx="6345455" cy="4038017"/>
          </a:xfrm>
          <a:custGeom>
            <a:avLst/>
            <a:gdLst/>
            <a:ahLst/>
            <a:cxnLst/>
            <a:rect r="r" b="b" t="t" l="l"/>
            <a:pathLst>
              <a:path h="4038017" w="6345455">
                <a:moveTo>
                  <a:pt x="0" y="0"/>
                </a:moveTo>
                <a:lnTo>
                  <a:pt x="6345455" y="0"/>
                </a:lnTo>
                <a:lnTo>
                  <a:pt x="6345455" y="4038016"/>
                </a:lnTo>
                <a:lnTo>
                  <a:pt x="0" y="4038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66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718065"/>
            <a:ext cx="18288000" cy="3568935"/>
          </a:xfrm>
          <a:custGeom>
            <a:avLst/>
            <a:gdLst/>
            <a:ahLst/>
            <a:cxnLst/>
            <a:rect r="r" b="b" t="t" l="l"/>
            <a:pathLst>
              <a:path h="3568935" w="18288000">
                <a:moveTo>
                  <a:pt x="0" y="0"/>
                </a:moveTo>
                <a:lnTo>
                  <a:pt x="18288000" y="0"/>
                </a:lnTo>
                <a:lnTo>
                  <a:pt x="18288000" y="3568935"/>
                </a:lnTo>
                <a:lnTo>
                  <a:pt x="0" y="356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0860" r="0" b="-1208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3950"/>
            <a:ext cx="12309005" cy="1813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</a:pPr>
            <a:r>
              <a:rPr lang="en-US" sz="6733">
                <a:solidFill>
                  <a:srgbClr val="F8F5E7"/>
                </a:solidFill>
                <a:latin typeface="Gotham"/>
                <a:ea typeface="Gotham"/>
                <a:cs typeface="Gotham"/>
                <a:sym typeface="Gotham"/>
              </a:rPr>
              <a:t>¿QUÉ VAMOS A HACER AL RESPECTO?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92184"/>
            <a:ext cx="11752835" cy="254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5"/>
              </a:lnSpc>
            </a:pPr>
            <a:r>
              <a:rPr lang="en-US" sz="3823">
                <a:solidFill>
                  <a:srgbClr val="F8F5E7"/>
                </a:solidFill>
                <a:latin typeface="Gotham"/>
                <a:ea typeface="Gotham"/>
                <a:cs typeface="Gotham"/>
                <a:sym typeface="Gotham"/>
              </a:rPr>
              <a:t>Un modelo de monitoreo continuo que utiliza datos satelitales, meteorológicos e hidrológicos para generar alertas </a:t>
            </a:r>
            <a:r>
              <a:rPr lang="en-US" sz="3823" b="true">
                <a:solidFill>
                  <a:srgbClr val="F8F5E7"/>
                </a:solidFill>
                <a:latin typeface="Gotham Bold"/>
                <a:ea typeface="Gotham Bold"/>
                <a:cs typeface="Gotham Bold"/>
                <a:sym typeface="Gotham Bold"/>
              </a:rPr>
              <a:t>proactivas. </a:t>
            </a:r>
            <a:r>
              <a:rPr lang="en-US" sz="3823">
                <a:solidFill>
                  <a:srgbClr val="F8F5E7"/>
                </a:solidFill>
                <a:latin typeface="Gotham"/>
                <a:ea typeface="Gotham"/>
                <a:cs typeface="Gotham"/>
                <a:sym typeface="Gotham"/>
              </a:rPr>
              <a:t>Con capacidad para emitir alertas que permiten actuar antes de que el daño sea irreversible.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81434"/>
            <a:ext cx="3871133" cy="975233"/>
            <a:chOff x="0" y="0"/>
            <a:chExt cx="1019558" cy="256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9558" cy="256852"/>
            </a:xfrm>
            <a:custGeom>
              <a:avLst/>
              <a:gdLst/>
              <a:ahLst/>
              <a:cxnLst/>
              <a:rect r="r" b="b" t="t" l="l"/>
              <a:pathLst>
                <a:path h="256852" w="1019558">
                  <a:moveTo>
                    <a:pt x="101995" y="0"/>
                  </a:moveTo>
                  <a:lnTo>
                    <a:pt x="917562" y="0"/>
                  </a:lnTo>
                  <a:cubicBezTo>
                    <a:pt x="944613" y="0"/>
                    <a:pt x="970556" y="10746"/>
                    <a:pt x="989684" y="29874"/>
                  </a:cubicBezTo>
                  <a:cubicBezTo>
                    <a:pt x="1008812" y="49002"/>
                    <a:pt x="1019558" y="74945"/>
                    <a:pt x="1019558" y="101995"/>
                  </a:cubicBezTo>
                  <a:lnTo>
                    <a:pt x="1019558" y="154856"/>
                  </a:lnTo>
                  <a:cubicBezTo>
                    <a:pt x="1019558" y="211187"/>
                    <a:pt x="973893" y="256852"/>
                    <a:pt x="917562" y="256852"/>
                  </a:cubicBezTo>
                  <a:lnTo>
                    <a:pt x="101995" y="256852"/>
                  </a:lnTo>
                  <a:cubicBezTo>
                    <a:pt x="74945" y="256852"/>
                    <a:pt x="49002" y="246106"/>
                    <a:pt x="29874" y="226978"/>
                  </a:cubicBezTo>
                  <a:cubicBezTo>
                    <a:pt x="10746" y="207850"/>
                    <a:pt x="0" y="181907"/>
                    <a:pt x="0" y="154856"/>
                  </a:cubicBezTo>
                  <a:lnTo>
                    <a:pt x="0" y="101995"/>
                  </a:lnTo>
                  <a:cubicBezTo>
                    <a:pt x="0" y="74945"/>
                    <a:pt x="10746" y="49002"/>
                    <a:pt x="29874" y="29874"/>
                  </a:cubicBezTo>
                  <a:cubicBezTo>
                    <a:pt x="49002" y="10746"/>
                    <a:pt x="74945" y="0"/>
                    <a:pt x="101995" y="0"/>
                  </a:cubicBezTo>
                  <a:close/>
                </a:path>
              </a:pathLst>
            </a:custGeom>
            <a:solidFill>
              <a:srgbClr val="5466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019558" cy="323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NVDI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10643" y="3661917"/>
            <a:ext cx="11948657" cy="975233"/>
            <a:chOff x="0" y="0"/>
            <a:chExt cx="3146971" cy="2568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46971" cy="256852"/>
            </a:xfrm>
            <a:custGeom>
              <a:avLst/>
              <a:gdLst/>
              <a:ahLst/>
              <a:cxnLst/>
              <a:rect r="r" b="b" t="t" l="l"/>
              <a:pathLst>
                <a:path h="256852" w="3146971">
                  <a:moveTo>
                    <a:pt x="33045" y="0"/>
                  </a:moveTo>
                  <a:lnTo>
                    <a:pt x="3113927" y="0"/>
                  </a:lnTo>
                  <a:cubicBezTo>
                    <a:pt x="3122691" y="0"/>
                    <a:pt x="3131096" y="3481"/>
                    <a:pt x="3137293" y="9679"/>
                  </a:cubicBezTo>
                  <a:cubicBezTo>
                    <a:pt x="3143490" y="15876"/>
                    <a:pt x="3146971" y="24281"/>
                    <a:pt x="3146971" y="33045"/>
                  </a:cubicBezTo>
                  <a:lnTo>
                    <a:pt x="3146971" y="223807"/>
                  </a:lnTo>
                  <a:cubicBezTo>
                    <a:pt x="3146971" y="232571"/>
                    <a:pt x="3143490" y="240976"/>
                    <a:pt x="3137293" y="247173"/>
                  </a:cubicBezTo>
                  <a:cubicBezTo>
                    <a:pt x="3131096" y="253370"/>
                    <a:pt x="3122691" y="256852"/>
                    <a:pt x="3113927" y="256852"/>
                  </a:cubicBezTo>
                  <a:lnTo>
                    <a:pt x="33045" y="256852"/>
                  </a:lnTo>
                  <a:cubicBezTo>
                    <a:pt x="24281" y="256852"/>
                    <a:pt x="15876" y="253370"/>
                    <a:pt x="9679" y="247173"/>
                  </a:cubicBezTo>
                  <a:cubicBezTo>
                    <a:pt x="3481" y="240976"/>
                    <a:pt x="0" y="232571"/>
                    <a:pt x="0" y="223807"/>
                  </a:cubicBezTo>
                  <a:lnTo>
                    <a:pt x="0" y="33045"/>
                  </a:lnTo>
                  <a:cubicBezTo>
                    <a:pt x="0" y="24281"/>
                    <a:pt x="3481" y="15876"/>
                    <a:pt x="9679" y="9679"/>
                  </a:cubicBezTo>
                  <a:cubicBezTo>
                    <a:pt x="15876" y="3481"/>
                    <a:pt x="24281" y="0"/>
                    <a:pt x="33045" y="0"/>
                  </a:cubicBezTo>
                  <a:close/>
                </a:path>
              </a:pathLst>
            </a:custGeom>
            <a:solidFill>
              <a:srgbClr val="8DB47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46971" cy="314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ÍNDICE DE VEGETACIÓN DE DIFERENCIA NORMALIZADA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10643" y="5223057"/>
            <a:ext cx="11948657" cy="975233"/>
            <a:chOff x="0" y="0"/>
            <a:chExt cx="3146971" cy="2568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46971" cy="256852"/>
            </a:xfrm>
            <a:custGeom>
              <a:avLst/>
              <a:gdLst/>
              <a:ahLst/>
              <a:cxnLst/>
              <a:rect r="r" b="b" t="t" l="l"/>
              <a:pathLst>
                <a:path h="256852" w="3146971">
                  <a:moveTo>
                    <a:pt x="33045" y="0"/>
                  </a:moveTo>
                  <a:lnTo>
                    <a:pt x="3113927" y="0"/>
                  </a:lnTo>
                  <a:cubicBezTo>
                    <a:pt x="3122691" y="0"/>
                    <a:pt x="3131096" y="3481"/>
                    <a:pt x="3137293" y="9679"/>
                  </a:cubicBezTo>
                  <a:cubicBezTo>
                    <a:pt x="3143490" y="15876"/>
                    <a:pt x="3146971" y="24281"/>
                    <a:pt x="3146971" y="33045"/>
                  </a:cubicBezTo>
                  <a:lnTo>
                    <a:pt x="3146971" y="223807"/>
                  </a:lnTo>
                  <a:cubicBezTo>
                    <a:pt x="3146971" y="232571"/>
                    <a:pt x="3143490" y="240976"/>
                    <a:pt x="3137293" y="247173"/>
                  </a:cubicBezTo>
                  <a:cubicBezTo>
                    <a:pt x="3131096" y="253370"/>
                    <a:pt x="3122691" y="256852"/>
                    <a:pt x="3113927" y="256852"/>
                  </a:cubicBezTo>
                  <a:lnTo>
                    <a:pt x="33045" y="256852"/>
                  </a:lnTo>
                  <a:cubicBezTo>
                    <a:pt x="24281" y="256852"/>
                    <a:pt x="15876" y="253370"/>
                    <a:pt x="9679" y="247173"/>
                  </a:cubicBezTo>
                  <a:cubicBezTo>
                    <a:pt x="3481" y="240976"/>
                    <a:pt x="0" y="232571"/>
                    <a:pt x="0" y="223807"/>
                  </a:cubicBezTo>
                  <a:lnTo>
                    <a:pt x="0" y="33045"/>
                  </a:lnTo>
                  <a:cubicBezTo>
                    <a:pt x="0" y="24281"/>
                    <a:pt x="3481" y="15876"/>
                    <a:pt x="9679" y="9679"/>
                  </a:cubicBezTo>
                  <a:cubicBezTo>
                    <a:pt x="15876" y="3481"/>
                    <a:pt x="24281" y="0"/>
                    <a:pt x="33045" y="0"/>
                  </a:cubicBezTo>
                  <a:close/>
                </a:path>
              </a:pathLst>
            </a:custGeom>
            <a:solidFill>
              <a:srgbClr val="8DB47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146971" cy="323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ÍNDICE DE AGUA DE DIFERENCIA NORMALIZADA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10643" y="6717284"/>
            <a:ext cx="11948657" cy="975233"/>
            <a:chOff x="0" y="0"/>
            <a:chExt cx="3146971" cy="2568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46971" cy="256852"/>
            </a:xfrm>
            <a:custGeom>
              <a:avLst/>
              <a:gdLst/>
              <a:ahLst/>
              <a:cxnLst/>
              <a:rect r="r" b="b" t="t" l="l"/>
              <a:pathLst>
                <a:path h="256852" w="3146971">
                  <a:moveTo>
                    <a:pt x="33045" y="0"/>
                  </a:moveTo>
                  <a:lnTo>
                    <a:pt x="3113927" y="0"/>
                  </a:lnTo>
                  <a:cubicBezTo>
                    <a:pt x="3122691" y="0"/>
                    <a:pt x="3131096" y="3481"/>
                    <a:pt x="3137293" y="9679"/>
                  </a:cubicBezTo>
                  <a:cubicBezTo>
                    <a:pt x="3143490" y="15876"/>
                    <a:pt x="3146971" y="24281"/>
                    <a:pt x="3146971" y="33045"/>
                  </a:cubicBezTo>
                  <a:lnTo>
                    <a:pt x="3146971" y="223807"/>
                  </a:lnTo>
                  <a:cubicBezTo>
                    <a:pt x="3146971" y="232571"/>
                    <a:pt x="3143490" y="240976"/>
                    <a:pt x="3137293" y="247173"/>
                  </a:cubicBezTo>
                  <a:cubicBezTo>
                    <a:pt x="3131096" y="253370"/>
                    <a:pt x="3122691" y="256852"/>
                    <a:pt x="3113927" y="256852"/>
                  </a:cubicBezTo>
                  <a:lnTo>
                    <a:pt x="33045" y="256852"/>
                  </a:lnTo>
                  <a:cubicBezTo>
                    <a:pt x="24281" y="256852"/>
                    <a:pt x="15876" y="253370"/>
                    <a:pt x="9679" y="247173"/>
                  </a:cubicBezTo>
                  <a:cubicBezTo>
                    <a:pt x="3481" y="240976"/>
                    <a:pt x="0" y="232571"/>
                    <a:pt x="0" y="223807"/>
                  </a:cubicBezTo>
                  <a:lnTo>
                    <a:pt x="0" y="33045"/>
                  </a:lnTo>
                  <a:cubicBezTo>
                    <a:pt x="0" y="24281"/>
                    <a:pt x="3481" y="15876"/>
                    <a:pt x="9679" y="9679"/>
                  </a:cubicBezTo>
                  <a:cubicBezTo>
                    <a:pt x="15876" y="3481"/>
                    <a:pt x="24281" y="0"/>
                    <a:pt x="33045" y="0"/>
                  </a:cubicBezTo>
                  <a:close/>
                </a:path>
              </a:pathLst>
            </a:custGeom>
            <a:solidFill>
              <a:srgbClr val="8DB47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3146971" cy="323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ÍNDICE DE SEQUÍA DE DIFERENCIA NORMALIZADA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10643" y="8283067"/>
            <a:ext cx="11948657" cy="975233"/>
            <a:chOff x="0" y="0"/>
            <a:chExt cx="3146971" cy="2568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46971" cy="256852"/>
            </a:xfrm>
            <a:custGeom>
              <a:avLst/>
              <a:gdLst/>
              <a:ahLst/>
              <a:cxnLst/>
              <a:rect r="r" b="b" t="t" l="l"/>
              <a:pathLst>
                <a:path h="256852" w="3146971">
                  <a:moveTo>
                    <a:pt x="33045" y="0"/>
                  </a:moveTo>
                  <a:lnTo>
                    <a:pt x="3113927" y="0"/>
                  </a:lnTo>
                  <a:cubicBezTo>
                    <a:pt x="3122691" y="0"/>
                    <a:pt x="3131096" y="3481"/>
                    <a:pt x="3137293" y="9679"/>
                  </a:cubicBezTo>
                  <a:cubicBezTo>
                    <a:pt x="3143490" y="15876"/>
                    <a:pt x="3146971" y="24281"/>
                    <a:pt x="3146971" y="33045"/>
                  </a:cubicBezTo>
                  <a:lnTo>
                    <a:pt x="3146971" y="223807"/>
                  </a:lnTo>
                  <a:cubicBezTo>
                    <a:pt x="3146971" y="232571"/>
                    <a:pt x="3143490" y="240976"/>
                    <a:pt x="3137293" y="247173"/>
                  </a:cubicBezTo>
                  <a:cubicBezTo>
                    <a:pt x="3131096" y="253370"/>
                    <a:pt x="3122691" y="256852"/>
                    <a:pt x="3113927" y="256852"/>
                  </a:cubicBezTo>
                  <a:lnTo>
                    <a:pt x="33045" y="256852"/>
                  </a:lnTo>
                  <a:cubicBezTo>
                    <a:pt x="24281" y="256852"/>
                    <a:pt x="15876" y="253370"/>
                    <a:pt x="9679" y="247173"/>
                  </a:cubicBezTo>
                  <a:cubicBezTo>
                    <a:pt x="3481" y="240976"/>
                    <a:pt x="0" y="232571"/>
                    <a:pt x="0" y="223807"/>
                  </a:cubicBezTo>
                  <a:lnTo>
                    <a:pt x="0" y="33045"/>
                  </a:lnTo>
                  <a:cubicBezTo>
                    <a:pt x="0" y="24281"/>
                    <a:pt x="3481" y="15876"/>
                    <a:pt x="9679" y="9679"/>
                  </a:cubicBezTo>
                  <a:cubicBezTo>
                    <a:pt x="15876" y="3481"/>
                    <a:pt x="24281" y="0"/>
                    <a:pt x="33045" y="0"/>
                  </a:cubicBezTo>
                  <a:close/>
                </a:path>
              </a:pathLst>
            </a:custGeom>
            <a:solidFill>
              <a:srgbClr val="8DB47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3146971" cy="323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ALGORITMO DE APRENDIZAJE AUTOMÁTICO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151500"/>
            <a:ext cx="3871133" cy="975233"/>
            <a:chOff x="0" y="0"/>
            <a:chExt cx="1019558" cy="2568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9558" cy="256852"/>
            </a:xfrm>
            <a:custGeom>
              <a:avLst/>
              <a:gdLst/>
              <a:ahLst/>
              <a:cxnLst/>
              <a:rect r="r" b="b" t="t" l="l"/>
              <a:pathLst>
                <a:path h="256852" w="1019558">
                  <a:moveTo>
                    <a:pt x="101995" y="0"/>
                  </a:moveTo>
                  <a:lnTo>
                    <a:pt x="917562" y="0"/>
                  </a:lnTo>
                  <a:cubicBezTo>
                    <a:pt x="944613" y="0"/>
                    <a:pt x="970556" y="10746"/>
                    <a:pt x="989684" y="29874"/>
                  </a:cubicBezTo>
                  <a:cubicBezTo>
                    <a:pt x="1008812" y="49002"/>
                    <a:pt x="1019558" y="74945"/>
                    <a:pt x="1019558" y="101995"/>
                  </a:cubicBezTo>
                  <a:lnTo>
                    <a:pt x="1019558" y="154856"/>
                  </a:lnTo>
                  <a:cubicBezTo>
                    <a:pt x="1019558" y="211187"/>
                    <a:pt x="973893" y="256852"/>
                    <a:pt x="917562" y="256852"/>
                  </a:cubicBezTo>
                  <a:lnTo>
                    <a:pt x="101995" y="256852"/>
                  </a:lnTo>
                  <a:cubicBezTo>
                    <a:pt x="74945" y="256852"/>
                    <a:pt x="49002" y="246106"/>
                    <a:pt x="29874" y="226978"/>
                  </a:cubicBezTo>
                  <a:cubicBezTo>
                    <a:pt x="10746" y="207850"/>
                    <a:pt x="0" y="181907"/>
                    <a:pt x="0" y="154856"/>
                  </a:cubicBezTo>
                  <a:lnTo>
                    <a:pt x="0" y="101995"/>
                  </a:lnTo>
                  <a:cubicBezTo>
                    <a:pt x="0" y="74945"/>
                    <a:pt x="10746" y="49002"/>
                    <a:pt x="29874" y="29874"/>
                  </a:cubicBezTo>
                  <a:cubicBezTo>
                    <a:pt x="49002" y="10746"/>
                    <a:pt x="74945" y="0"/>
                    <a:pt x="101995" y="0"/>
                  </a:cubicBezTo>
                  <a:close/>
                </a:path>
              </a:pathLst>
            </a:custGeom>
            <a:solidFill>
              <a:srgbClr val="5466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019558" cy="323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NDWI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6717284"/>
            <a:ext cx="3871133" cy="975233"/>
            <a:chOff x="0" y="0"/>
            <a:chExt cx="1019558" cy="2568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9558" cy="256852"/>
            </a:xfrm>
            <a:custGeom>
              <a:avLst/>
              <a:gdLst/>
              <a:ahLst/>
              <a:cxnLst/>
              <a:rect r="r" b="b" t="t" l="l"/>
              <a:pathLst>
                <a:path h="256852" w="1019558">
                  <a:moveTo>
                    <a:pt x="101995" y="0"/>
                  </a:moveTo>
                  <a:lnTo>
                    <a:pt x="917562" y="0"/>
                  </a:lnTo>
                  <a:cubicBezTo>
                    <a:pt x="944613" y="0"/>
                    <a:pt x="970556" y="10746"/>
                    <a:pt x="989684" y="29874"/>
                  </a:cubicBezTo>
                  <a:cubicBezTo>
                    <a:pt x="1008812" y="49002"/>
                    <a:pt x="1019558" y="74945"/>
                    <a:pt x="1019558" y="101995"/>
                  </a:cubicBezTo>
                  <a:lnTo>
                    <a:pt x="1019558" y="154856"/>
                  </a:lnTo>
                  <a:cubicBezTo>
                    <a:pt x="1019558" y="211187"/>
                    <a:pt x="973893" y="256852"/>
                    <a:pt x="917562" y="256852"/>
                  </a:cubicBezTo>
                  <a:lnTo>
                    <a:pt x="101995" y="256852"/>
                  </a:lnTo>
                  <a:cubicBezTo>
                    <a:pt x="74945" y="256852"/>
                    <a:pt x="49002" y="246106"/>
                    <a:pt x="29874" y="226978"/>
                  </a:cubicBezTo>
                  <a:cubicBezTo>
                    <a:pt x="10746" y="207850"/>
                    <a:pt x="0" y="181907"/>
                    <a:pt x="0" y="154856"/>
                  </a:cubicBezTo>
                  <a:lnTo>
                    <a:pt x="0" y="101995"/>
                  </a:lnTo>
                  <a:cubicBezTo>
                    <a:pt x="0" y="74945"/>
                    <a:pt x="10746" y="49002"/>
                    <a:pt x="29874" y="29874"/>
                  </a:cubicBezTo>
                  <a:cubicBezTo>
                    <a:pt x="49002" y="10746"/>
                    <a:pt x="74945" y="0"/>
                    <a:pt x="101995" y="0"/>
                  </a:cubicBezTo>
                  <a:close/>
                </a:path>
              </a:pathLst>
            </a:custGeom>
            <a:solidFill>
              <a:srgbClr val="54667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019558" cy="323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NDDI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8283067"/>
            <a:ext cx="3871133" cy="975233"/>
            <a:chOff x="0" y="0"/>
            <a:chExt cx="1019558" cy="2568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9558" cy="256852"/>
            </a:xfrm>
            <a:custGeom>
              <a:avLst/>
              <a:gdLst/>
              <a:ahLst/>
              <a:cxnLst/>
              <a:rect r="r" b="b" t="t" l="l"/>
              <a:pathLst>
                <a:path h="256852" w="1019558">
                  <a:moveTo>
                    <a:pt x="101995" y="0"/>
                  </a:moveTo>
                  <a:lnTo>
                    <a:pt x="917562" y="0"/>
                  </a:lnTo>
                  <a:cubicBezTo>
                    <a:pt x="944613" y="0"/>
                    <a:pt x="970556" y="10746"/>
                    <a:pt x="989684" y="29874"/>
                  </a:cubicBezTo>
                  <a:cubicBezTo>
                    <a:pt x="1008812" y="49002"/>
                    <a:pt x="1019558" y="74945"/>
                    <a:pt x="1019558" y="101995"/>
                  </a:cubicBezTo>
                  <a:lnTo>
                    <a:pt x="1019558" y="154856"/>
                  </a:lnTo>
                  <a:cubicBezTo>
                    <a:pt x="1019558" y="211187"/>
                    <a:pt x="973893" y="256852"/>
                    <a:pt x="917562" y="256852"/>
                  </a:cubicBezTo>
                  <a:lnTo>
                    <a:pt x="101995" y="256852"/>
                  </a:lnTo>
                  <a:cubicBezTo>
                    <a:pt x="74945" y="256852"/>
                    <a:pt x="49002" y="246106"/>
                    <a:pt x="29874" y="226978"/>
                  </a:cubicBezTo>
                  <a:cubicBezTo>
                    <a:pt x="10746" y="207850"/>
                    <a:pt x="0" y="181907"/>
                    <a:pt x="0" y="154856"/>
                  </a:cubicBezTo>
                  <a:lnTo>
                    <a:pt x="0" y="101995"/>
                  </a:lnTo>
                  <a:cubicBezTo>
                    <a:pt x="0" y="74945"/>
                    <a:pt x="10746" y="49002"/>
                    <a:pt x="29874" y="29874"/>
                  </a:cubicBezTo>
                  <a:cubicBezTo>
                    <a:pt x="49002" y="10746"/>
                    <a:pt x="74945" y="0"/>
                    <a:pt x="101995" y="0"/>
                  </a:cubicBezTo>
                  <a:close/>
                </a:path>
              </a:pathLst>
            </a:custGeom>
            <a:solidFill>
              <a:srgbClr val="54667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1019558" cy="323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MLA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310643" y="3661917"/>
            <a:ext cx="975233" cy="97523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67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5"/>
                </a:lnSpc>
              </a:pPr>
              <a:r>
                <a:rPr lang="en-US" sz="2562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10643" y="5224127"/>
            <a:ext cx="975233" cy="97523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67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5"/>
                </a:lnSpc>
              </a:pPr>
              <a:r>
                <a:rPr lang="en-US" sz="2562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310643" y="6717284"/>
            <a:ext cx="975233" cy="97523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67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5"/>
                </a:lnSpc>
              </a:pPr>
              <a:r>
                <a:rPr lang="en-US" sz="2562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310643" y="8283067"/>
            <a:ext cx="975233" cy="97523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667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5"/>
                </a:lnSpc>
              </a:pPr>
              <a:r>
                <a:rPr lang="en-US" sz="2562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28700" y="1114425"/>
            <a:ext cx="13397400" cy="92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5"/>
              </a:lnSpc>
            </a:pPr>
            <a:r>
              <a:rPr lang="en-US" sz="6649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¿CÓMO LO VAMOS A HACER?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16230600" cy="92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3"/>
              </a:lnSpc>
            </a:pPr>
            <a:r>
              <a:rPr lang="en-US" sz="6733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¿DÓNDE OBTENEMOS LOS DATOS?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437919" y="4035657"/>
            <a:ext cx="2805747" cy="280574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5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48892" lIns="48892" bIns="48892" rIns="48892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41127" y="4035657"/>
            <a:ext cx="2805747" cy="280574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5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48892" lIns="48892" bIns="48892" rIns="48892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48128" y="4035657"/>
            <a:ext cx="2805747" cy="280574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5E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48892" lIns="48892" bIns="48892" rIns="48892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334550" y="4405213"/>
            <a:ext cx="1618900" cy="1944094"/>
          </a:xfrm>
          <a:custGeom>
            <a:avLst/>
            <a:gdLst/>
            <a:ahLst/>
            <a:cxnLst/>
            <a:rect r="r" b="b" t="t" l="l"/>
            <a:pathLst>
              <a:path h="1944094" w="1618900">
                <a:moveTo>
                  <a:pt x="0" y="0"/>
                </a:moveTo>
                <a:lnTo>
                  <a:pt x="1618900" y="0"/>
                </a:lnTo>
                <a:lnTo>
                  <a:pt x="1618900" y="1944094"/>
                </a:lnTo>
                <a:lnTo>
                  <a:pt x="0" y="194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51703" y="4418123"/>
            <a:ext cx="1398597" cy="1918276"/>
          </a:xfrm>
          <a:custGeom>
            <a:avLst/>
            <a:gdLst/>
            <a:ahLst/>
            <a:cxnLst/>
            <a:rect r="r" b="b" t="t" l="l"/>
            <a:pathLst>
              <a:path h="1918276" w="1398597">
                <a:moveTo>
                  <a:pt x="0" y="0"/>
                </a:moveTo>
                <a:lnTo>
                  <a:pt x="1398597" y="0"/>
                </a:lnTo>
                <a:lnTo>
                  <a:pt x="1398597" y="1918275"/>
                </a:lnTo>
                <a:lnTo>
                  <a:pt x="0" y="1918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23737" y="4818268"/>
            <a:ext cx="1834110" cy="1240525"/>
          </a:xfrm>
          <a:custGeom>
            <a:avLst/>
            <a:gdLst/>
            <a:ahLst/>
            <a:cxnLst/>
            <a:rect r="r" b="b" t="t" l="l"/>
            <a:pathLst>
              <a:path h="1240525" w="1834110">
                <a:moveTo>
                  <a:pt x="0" y="0"/>
                </a:moveTo>
                <a:lnTo>
                  <a:pt x="1834110" y="0"/>
                </a:lnTo>
                <a:lnTo>
                  <a:pt x="1834110" y="1240525"/>
                </a:lnTo>
                <a:lnTo>
                  <a:pt x="0" y="124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9716" y="7060479"/>
            <a:ext cx="4602152" cy="157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Es un motor de computación en la nube que tiene un catálogo masivo de datos satelitales (incluyendo Sentinel y Landsat) y herramientas de análisis geoespacial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2924" y="7059007"/>
            <a:ext cx="4602152" cy="157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Este es el portal oficial de la Agencia Espacial Europea (ESA) para la misión Copernicus. Ofrece un acceso libre y abierto a todos los productos de Sentinel.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9926" y="7059007"/>
            <a:ext cx="4602152" cy="219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Para los datos de Landsat, el USGS es la fuente principal. A través de su portal EarthExplorer, podemos acceder y obtener los datos, teniendo herramientas para acceder de manera automatizada a la información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905225" y="2684428"/>
            <a:ext cx="3871133" cy="1122629"/>
            <a:chOff x="0" y="0"/>
            <a:chExt cx="1019558" cy="2956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9558" cy="295672"/>
            </a:xfrm>
            <a:custGeom>
              <a:avLst/>
              <a:gdLst/>
              <a:ahLst/>
              <a:cxnLst/>
              <a:rect r="r" b="b" t="t" l="l"/>
              <a:pathLst>
                <a:path h="295672" w="1019558">
                  <a:moveTo>
                    <a:pt x="101995" y="0"/>
                  </a:moveTo>
                  <a:lnTo>
                    <a:pt x="917562" y="0"/>
                  </a:lnTo>
                  <a:cubicBezTo>
                    <a:pt x="944613" y="0"/>
                    <a:pt x="970556" y="10746"/>
                    <a:pt x="989684" y="29874"/>
                  </a:cubicBezTo>
                  <a:cubicBezTo>
                    <a:pt x="1008812" y="49002"/>
                    <a:pt x="1019558" y="74945"/>
                    <a:pt x="1019558" y="101995"/>
                  </a:cubicBezTo>
                  <a:lnTo>
                    <a:pt x="1019558" y="193676"/>
                  </a:lnTo>
                  <a:cubicBezTo>
                    <a:pt x="1019558" y="250007"/>
                    <a:pt x="973893" y="295672"/>
                    <a:pt x="917562" y="295672"/>
                  </a:cubicBezTo>
                  <a:lnTo>
                    <a:pt x="101995" y="295672"/>
                  </a:lnTo>
                  <a:cubicBezTo>
                    <a:pt x="74945" y="295672"/>
                    <a:pt x="49002" y="284926"/>
                    <a:pt x="29874" y="265798"/>
                  </a:cubicBezTo>
                  <a:cubicBezTo>
                    <a:pt x="10746" y="246670"/>
                    <a:pt x="0" y="220727"/>
                    <a:pt x="0" y="193676"/>
                  </a:cubicBezTo>
                  <a:lnTo>
                    <a:pt x="0" y="101995"/>
                  </a:lnTo>
                  <a:cubicBezTo>
                    <a:pt x="0" y="74945"/>
                    <a:pt x="10746" y="49002"/>
                    <a:pt x="29874" y="29874"/>
                  </a:cubicBezTo>
                  <a:cubicBezTo>
                    <a:pt x="49002" y="10746"/>
                    <a:pt x="74945" y="0"/>
                    <a:pt x="101995" y="0"/>
                  </a:cubicBezTo>
                  <a:close/>
                </a:path>
              </a:pathLst>
            </a:custGeom>
            <a:solidFill>
              <a:srgbClr val="3C4E5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19558" cy="362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GOOGLE EARTH ENGINE (GEE)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120578" y="2684428"/>
            <a:ext cx="4046845" cy="1122629"/>
            <a:chOff x="0" y="0"/>
            <a:chExt cx="1065836" cy="2956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65836" cy="295672"/>
            </a:xfrm>
            <a:custGeom>
              <a:avLst/>
              <a:gdLst/>
              <a:ahLst/>
              <a:cxnLst/>
              <a:rect r="r" b="b" t="t" l="l"/>
              <a:pathLst>
                <a:path h="295672" w="1065836">
                  <a:moveTo>
                    <a:pt x="97567" y="0"/>
                  </a:moveTo>
                  <a:lnTo>
                    <a:pt x="968269" y="0"/>
                  </a:lnTo>
                  <a:cubicBezTo>
                    <a:pt x="994145" y="0"/>
                    <a:pt x="1018962" y="10279"/>
                    <a:pt x="1037259" y="28577"/>
                  </a:cubicBezTo>
                  <a:cubicBezTo>
                    <a:pt x="1055556" y="46874"/>
                    <a:pt x="1065836" y="71691"/>
                    <a:pt x="1065836" y="97567"/>
                  </a:cubicBezTo>
                  <a:lnTo>
                    <a:pt x="1065836" y="198105"/>
                  </a:lnTo>
                  <a:cubicBezTo>
                    <a:pt x="1065836" y="251990"/>
                    <a:pt x="1022154" y="295672"/>
                    <a:pt x="968269" y="295672"/>
                  </a:cubicBezTo>
                  <a:lnTo>
                    <a:pt x="97567" y="295672"/>
                  </a:lnTo>
                  <a:cubicBezTo>
                    <a:pt x="71691" y="295672"/>
                    <a:pt x="46874" y="285392"/>
                    <a:pt x="28577" y="267095"/>
                  </a:cubicBezTo>
                  <a:cubicBezTo>
                    <a:pt x="10279" y="248798"/>
                    <a:pt x="0" y="223981"/>
                    <a:pt x="0" y="198105"/>
                  </a:cubicBezTo>
                  <a:lnTo>
                    <a:pt x="0" y="97567"/>
                  </a:lnTo>
                  <a:cubicBezTo>
                    <a:pt x="0" y="71691"/>
                    <a:pt x="10279" y="46874"/>
                    <a:pt x="28577" y="28577"/>
                  </a:cubicBezTo>
                  <a:cubicBezTo>
                    <a:pt x="46874" y="10279"/>
                    <a:pt x="71691" y="0"/>
                    <a:pt x="97567" y="0"/>
                  </a:cubicBezTo>
                  <a:close/>
                </a:path>
              </a:pathLst>
            </a:custGeom>
            <a:solidFill>
              <a:srgbClr val="3C4E5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065836" cy="362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COPERNICUS DATA SPACE ECOSYSTEM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227907" y="2684428"/>
            <a:ext cx="4446190" cy="1122629"/>
            <a:chOff x="0" y="0"/>
            <a:chExt cx="1171013" cy="2956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71013" cy="295672"/>
            </a:xfrm>
            <a:custGeom>
              <a:avLst/>
              <a:gdLst/>
              <a:ahLst/>
              <a:cxnLst/>
              <a:rect r="r" b="b" t="t" l="l"/>
              <a:pathLst>
                <a:path h="295672" w="1171013">
                  <a:moveTo>
                    <a:pt x="88804" y="0"/>
                  </a:moveTo>
                  <a:lnTo>
                    <a:pt x="1082209" y="0"/>
                  </a:lnTo>
                  <a:cubicBezTo>
                    <a:pt x="1131254" y="0"/>
                    <a:pt x="1171013" y="39759"/>
                    <a:pt x="1171013" y="88804"/>
                  </a:cubicBezTo>
                  <a:lnTo>
                    <a:pt x="1171013" y="206868"/>
                  </a:lnTo>
                  <a:cubicBezTo>
                    <a:pt x="1171013" y="255913"/>
                    <a:pt x="1131254" y="295672"/>
                    <a:pt x="1082209" y="295672"/>
                  </a:cubicBezTo>
                  <a:lnTo>
                    <a:pt x="88804" y="295672"/>
                  </a:lnTo>
                  <a:cubicBezTo>
                    <a:pt x="39759" y="295672"/>
                    <a:pt x="0" y="255913"/>
                    <a:pt x="0" y="206868"/>
                  </a:cubicBezTo>
                  <a:lnTo>
                    <a:pt x="0" y="88804"/>
                  </a:lnTo>
                  <a:cubicBezTo>
                    <a:pt x="0" y="39759"/>
                    <a:pt x="39759" y="0"/>
                    <a:pt x="88804" y="0"/>
                  </a:cubicBezTo>
                  <a:close/>
                </a:path>
              </a:pathLst>
            </a:custGeom>
            <a:solidFill>
              <a:srgbClr val="3C4E5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1171013" cy="362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SERVICIO GEOLÓGICO DE E.U. Y NASA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12652161" cy="92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</a:pPr>
            <a:r>
              <a:rPr lang="en-US" sz="6733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¿QUÉ HACEMOS CON ESO?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64879" y="2350669"/>
            <a:ext cx="7848460" cy="756167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6963659"/>
            <a:ext cx="7451472" cy="2294641"/>
            <a:chOff x="0" y="0"/>
            <a:chExt cx="9935296" cy="30595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8100"/>
              <a:ext cx="9935296" cy="475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2562">
                  <a:solidFill>
                    <a:srgbClr val="546672"/>
                  </a:solidFill>
                  <a:latin typeface="Gotham"/>
                  <a:ea typeface="Gotham"/>
                  <a:cs typeface="Gotham"/>
                  <a:sym typeface="Gotham"/>
                </a:rPr>
                <a:t>PREDICCIONES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05688"/>
              <a:ext cx="9935296" cy="225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65"/>
                </a:lnSpc>
              </a:pPr>
              <a:r>
                <a:rPr lang="en-US" sz="2562">
                  <a:solidFill>
                    <a:srgbClr val="546672"/>
                  </a:solidFill>
                  <a:latin typeface="Gotham"/>
                  <a:ea typeface="Gotham"/>
                  <a:cs typeface="Gotham"/>
                  <a:sym typeface="Gotham"/>
                </a:rPr>
                <a:t>Una vez entrenado, el modelo utiliza los índices NDVI, NDWI y NDDI para predecir la probabilidad de sequía, que permite a las autoridades y agricultores tomar decisiones proactivas.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604987"/>
            <a:ext cx="7451472" cy="2212345"/>
            <a:chOff x="0" y="0"/>
            <a:chExt cx="9935296" cy="294979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9935296" cy="441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7"/>
                </a:lnSpc>
              </a:pPr>
              <a:r>
                <a:rPr lang="en-US" sz="2362">
                  <a:solidFill>
                    <a:srgbClr val="546672"/>
                  </a:solidFill>
                  <a:latin typeface="Gotham"/>
                  <a:ea typeface="Gotham"/>
                  <a:cs typeface="Gotham"/>
                  <a:sym typeface="Gotham"/>
                </a:rPr>
                <a:t>IDENTIFICACIÓN DE PATRONES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52644"/>
              <a:ext cx="9935296" cy="2197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61"/>
                </a:lnSpc>
              </a:pPr>
              <a:r>
                <a:rPr lang="en-US" sz="2462">
                  <a:solidFill>
                    <a:srgbClr val="546672"/>
                  </a:solidFill>
                  <a:latin typeface="Gotham"/>
                  <a:ea typeface="Gotham"/>
                  <a:cs typeface="Gotham"/>
                  <a:sym typeface="Gotham"/>
                </a:rPr>
                <a:t>El algoritmo puede identificar patrones complejos en los datos satelitales que no son visibles a simple vista, lo que le permite ser más preciso que los métodos de análisis tradicionales.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121445"/>
            <a:ext cx="7451472" cy="1538102"/>
            <a:chOff x="0" y="0"/>
            <a:chExt cx="9935296" cy="205080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38100"/>
              <a:ext cx="9935296" cy="475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5"/>
                </a:lnSpc>
              </a:pPr>
              <a:r>
                <a:rPr lang="en-US" sz="2562">
                  <a:solidFill>
                    <a:srgbClr val="546672"/>
                  </a:solidFill>
                  <a:latin typeface="Gotham"/>
                  <a:ea typeface="Gotham"/>
                  <a:cs typeface="Gotham"/>
                  <a:sym typeface="Gotham"/>
                </a:rPr>
                <a:t>EVALUACIÓN DE RIESGOS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96163"/>
              <a:ext cx="9935296" cy="1254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57"/>
                </a:lnSpc>
              </a:pPr>
              <a:r>
                <a:rPr lang="en-US" sz="2362">
                  <a:solidFill>
                    <a:srgbClr val="546672"/>
                  </a:solidFill>
                  <a:latin typeface="Gotham"/>
                  <a:ea typeface="Gotham"/>
                  <a:cs typeface="Gotham"/>
                  <a:sym typeface="Gotham"/>
                </a:rPr>
                <a:t>El modelo evalúa el estado actual y el riesgo futuro de sequía, proporcionando una puntuación de riesgo en áreas específicas.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10631240" cy="92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</a:pPr>
            <a:r>
              <a:rPr lang="en-US" sz="6733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¿QUÉ PRENTENDEMOS?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8631" y="2605749"/>
            <a:ext cx="10139562" cy="276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1"/>
              </a:lnSpc>
              <a:spcBef>
                <a:spcPct val="0"/>
              </a:spcBef>
            </a:pPr>
            <a:r>
              <a:rPr lang="en-US" sz="3533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Queremos transformar un diagnóstico completo y poco accesible en una solución práctica y accionable. Un sistema de alerta temprana que busca cambiar la gestión de una crisis reactiva a una proactiva.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34820" y="0"/>
            <a:ext cx="3953180" cy="10287000"/>
            <a:chOff x="0" y="0"/>
            <a:chExt cx="1041167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116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41167">
                  <a:moveTo>
                    <a:pt x="0" y="0"/>
                  </a:moveTo>
                  <a:lnTo>
                    <a:pt x="1041167" y="0"/>
                  </a:lnTo>
                  <a:lnTo>
                    <a:pt x="10411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A82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1041167" cy="267123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958156" y="6654848"/>
            <a:ext cx="20397137" cy="6201509"/>
          </a:xfrm>
          <a:custGeom>
            <a:avLst/>
            <a:gdLst/>
            <a:ahLst/>
            <a:cxnLst/>
            <a:rect r="r" b="b" t="t" l="l"/>
            <a:pathLst>
              <a:path h="6201509" w="20397137">
                <a:moveTo>
                  <a:pt x="0" y="0"/>
                </a:moveTo>
                <a:lnTo>
                  <a:pt x="20397138" y="0"/>
                </a:lnTo>
                <a:lnTo>
                  <a:pt x="20397138" y="6201509"/>
                </a:lnTo>
                <a:lnTo>
                  <a:pt x="0" y="6201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7823" r="0" b="-364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189911">
            <a:off x="15718310" y="-1436236"/>
            <a:ext cx="7124905" cy="9793684"/>
          </a:xfrm>
          <a:custGeom>
            <a:avLst/>
            <a:gdLst/>
            <a:ahLst/>
            <a:cxnLst/>
            <a:rect r="r" b="b" t="t" l="l"/>
            <a:pathLst>
              <a:path h="9793684" w="7124905">
                <a:moveTo>
                  <a:pt x="0" y="0"/>
                </a:moveTo>
                <a:lnTo>
                  <a:pt x="7124905" y="0"/>
                </a:lnTo>
                <a:lnTo>
                  <a:pt x="7124905" y="9793684"/>
                </a:lnTo>
                <a:lnTo>
                  <a:pt x="0" y="979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B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09023">
            <a:off x="-6500105" y="4756632"/>
            <a:ext cx="10694077" cy="10667342"/>
          </a:xfrm>
          <a:custGeom>
            <a:avLst/>
            <a:gdLst/>
            <a:ahLst/>
            <a:cxnLst/>
            <a:rect r="r" b="b" t="t" l="l"/>
            <a:pathLst>
              <a:path h="10667342" w="10694077">
                <a:moveTo>
                  <a:pt x="0" y="0"/>
                </a:moveTo>
                <a:lnTo>
                  <a:pt x="10694077" y="0"/>
                </a:lnTo>
                <a:lnTo>
                  <a:pt x="10694077" y="10667342"/>
                </a:lnTo>
                <a:lnTo>
                  <a:pt x="0" y="1066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0595" y="-2683598"/>
            <a:ext cx="12678773" cy="12647076"/>
          </a:xfrm>
          <a:custGeom>
            <a:avLst/>
            <a:gdLst/>
            <a:ahLst/>
            <a:cxnLst/>
            <a:rect r="r" b="b" t="t" l="l"/>
            <a:pathLst>
              <a:path h="12647076" w="12678773">
                <a:moveTo>
                  <a:pt x="0" y="0"/>
                </a:moveTo>
                <a:lnTo>
                  <a:pt x="12678773" y="0"/>
                </a:lnTo>
                <a:lnTo>
                  <a:pt x="12678773" y="12647077"/>
                </a:lnTo>
                <a:lnTo>
                  <a:pt x="0" y="12647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10753" y="6065380"/>
            <a:ext cx="9866494" cy="702127"/>
            <a:chOff x="0" y="0"/>
            <a:chExt cx="2598583" cy="1849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98583" cy="184922"/>
            </a:xfrm>
            <a:custGeom>
              <a:avLst/>
              <a:gdLst/>
              <a:ahLst/>
              <a:cxnLst/>
              <a:rect r="r" b="b" t="t" l="l"/>
              <a:pathLst>
                <a:path h="184922" w="2598583">
                  <a:moveTo>
                    <a:pt x="40018" y="0"/>
                  </a:moveTo>
                  <a:lnTo>
                    <a:pt x="2558565" y="0"/>
                  </a:lnTo>
                  <a:cubicBezTo>
                    <a:pt x="2580666" y="0"/>
                    <a:pt x="2598583" y="17917"/>
                    <a:pt x="2598583" y="40018"/>
                  </a:cubicBezTo>
                  <a:lnTo>
                    <a:pt x="2598583" y="144904"/>
                  </a:lnTo>
                  <a:cubicBezTo>
                    <a:pt x="2598583" y="167006"/>
                    <a:pt x="2580666" y="184922"/>
                    <a:pt x="2558565" y="184922"/>
                  </a:cubicBezTo>
                  <a:lnTo>
                    <a:pt x="40018" y="184922"/>
                  </a:lnTo>
                  <a:cubicBezTo>
                    <a:pt x="17917" y="184922"/>
                    <a:pt x="0" y="167006"/>
                    <a:pt x="0" y="144904"/>
                  </a:cubicBezTo>
                  <a:lnTo>
                    <a:pt x="0" y="40018"/>
                  </a:lnTo>
                  <a:cubicBezTo>
                    <a:pt x="0" y="17917"/>
                    <a:pt x="17917" y="0"/>
                    <a:pt x="40018" y="0"/>
                  </a:cubicBezTo>
                  <a:close/>
                </a:path>
              </a:pathLst>
            </a:custGeom>
            <a:solidFill>
              <a:srgbClr val="F8F5E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598583" cy="251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546672"/>
                  </a:solidFill>
                  <a:latin typeface="Gotham"/>
                  <a:ea typeface="Gotham"/>
                  <a:cs typeface="Gotham"/>
                  <a:sym typeface="Gotham"/>
                </a:rPr>
                <a:t>GREEN SENSE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26039" y="2398194"/>
            <a:ext cx="13835921" cy="318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7969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EL ÉXITO ES UN 99% DE FRACASO Y UN 1% DE APRENDIZAJE.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08680" y="7803519"/>
            <a:ext cx="1470640" cy="935862"/>
          </a:xfrm>
          <a:custGeom>
            <a:avLst/>
            <a:gdLst/>
            <a:ahLst/>
            <a:cxnLst/>
            <a:rect r="r" b="b" t="t" l="l"/>
            <a:pathLst>
              <a:path h="935862" w="1470640">
                <a:moveTo>
                  <a:pt x="0" y="0"/>
                </a:moveTo>
                <a:lnTo>
                  <a:pt x="1470640" y="0"/>
                </a:lnTo>
                <a:lnTo>
                  <a:pt x="1470640" y="935862"/>
                </a:lnTo>
                <a:lnTo>
                  <a:pt x="0" y="935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16778" y="8814788"/>
            <a:ext cx="6054443" cy="89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8"/>
              </a:lnSpc>
            </a:pPr>
            <a:r>
              <a:rPr lang="en-US" sz="2620">
                <a:solidFill>
                  <a:srgbClr val="546672"/>
                </a:solidFill>
                <a:latin typeface="Gotham"/>
                <a:ea typeface="Gotham"/>
                <a:cs typeface="Gotham"/>
                <a:sym typeface="Gotham"/>
              </a:rPr>
              <a:t>TÓPICOS DE INTELIGENCIA ARTIFICIAL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189911">
            <a:off x="12938290" y="6755782"/>
            <a:ext cx="7124905" cy="9793684"/>
          </a:xfrm>
          <a:custGeom>
            <a:avLst/>
            <a:gdLst/>
            <a:ahLst/>
            <a:cxnLst/>
            <a:rect r="r" b="b" t="t" l="l"/>
            <a:pathLst>
              <a:path h="9793684" w="7124905">
                <a:moveTo>
                  <a:pt x="0" y="0"/>
                </a:moveTo>
                <a:lnTo>
                  <a:pt x="7124906" y="0"/>
                </a:lnTo>
                <a:lnTo>
                  <a:pt x="7124906" y="9793684"/>
                </a:lnTo>
                <a:lnTo>
                  <a:pt x="0" y="9793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DAGy0oxN2vo</dc:identifier>
  <dcterms:modified xsi:type="dcterms:W3CDTF">2011-08-01T06:04:30Z</dcterms:modified>
  <cp:revision>1</cp:revision>
  <dc:title>Presentación Universitaria Geología Topografía Sencillo Verde Beige</dc:title>
</cp:coreProperties>
</file>